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49B70F-9AC9-41AD-B0A1-28FC7A0559B3}" type="datetimeFigureOut">
              <a:rPr lang="en-US" smtClean="0"/>
              <a:t>11/12/2020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837A8D-A0A0-4012-81AE-43FE39D9B809}" type="slidenum">
              <a:rPr lang="en-US" smtClean="0"/>
              <a:t>‹#›</a:t>
            </a:fld>
            <a:endParaRPr lang="en-US"/>
          </a:p>
        </p:txBody>
      </p:sp>
    </p:spTree>
    <p:extLst>
      <p:ext uri="{BB962C8B-B14F-4D97-AF65-F5344CB8AC3E}">
        <p14:creationId xmlns:p14="http://schemas.microsoft.com/office/powerpoint/2010/main" val="3035079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Gun violence is an</a:t>
            </a:r>
            <a:r>
              <a:rPr lang="en-US" baseline="0" dirty="0" smtClean="0"/>
              <a:t> important topic within the current society. gun violence has been on the rise within the major </a:t>
            </a:r>
            <a:r>
              <a:rPr lang="en-US" baseline="0" smtClean="0"/>
              <a:t>US cities.</a:t>
            </a:r>
            <a:endParaRPr lang="en-US"/>
          </a:p>
        </p:txBody>
      </p:sp>
      <p:sp>
        <p:nvSpPr>
          <p:cNvPr id="4" name="Slide Number Placeholder 3"/>
          <p:cNvSpPr>
            <a:spLocks noGrp="1"/>
          </p:cNvSpPr>
          <p:nvPr>
            <p:ph type="sldNum" sz="quarter" idx="10"/>
          </p:nvPr>
        </p:nvSpPr>
        <p:spPr/>
        <p:txBody>
          <a:bodyPr/>
          <a:lstStyle/>
          <a:p>
            <a:fld id="{B3837A8D-A0A0-4012-81AE-43FE39D9B809}" type="slidenum">
              <a:rPr lang="en-US" smtClean="0"/>
              <a:t>1</a:t>
            </a:fld>
            <a:endParaRPr lang="en-US"/>
          </a:p>
        </p:txBody>
      </p:sp>
    </p:spTree>
    <p:extLst>
      <p:ext uri="{BB962C8B-B14F-4D97-AF65-F5344CB8AC3E}">
        <p14:creationId xmlns:p14="http://schemas.microsoft.com/office/powerpoint/2010/main" val="1094224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Gun violence has been on the increase within the major cities in the United States. This kind</a:t>
            </a:r>
            <a:r>
              <a:rPr lang="en-US" baseline="0" dirty="0" smtClean="0"/>
              <a:t> of trend has been linked to a confluence of community, </a:t>
            </a:r>
            <a:r>
              <a:rPr lang="en-US" baseline="0" dirty="0" err="1" smtClean="0"/>
              <a:t>perr</a:t>
            </a:r>
            <a:r>
              <a:rPr lang="en-US" baseline="0" dirty="0" smtClean="0"/>
              <a:t>, school, family, individual, and sociocultural risk factors interacting since childhood all through to adolescence stage.</a:t>
            </a:r>
            <a:endParaRPr lang="en-US" dirty="0"/>
          </a:p>
        </p:txBody>
      </p:sp>
      <p:sp>
        <p:nvSpPr>
          <p:cNvPr id="4" name="Slide Number Placeholder 3"/>
          <p:cNvSpPr>
            <a:spLocks noGrp="1"/>
          </p:cNvSpPr>
          <p:nvPr>
            <p:ph type="sldNum" sz="quarter" idx="10"/>
          </p:nvPr>
        </p:nvSpPr>
        <p:spPr/>
        <p:txBody>
          <a:bodyPr/>
          <a:lstStyle/>
          <a:p>
            <a:fld id="{B3837A8D-A0A0-4012-81AE-43FE39D9B809}" type="slidenum">
              <a:rPr lang="en-US" smtClean="0"/>
              <a:t>2</a:t>
            </a:fld>
            <a:endParaRPr lang="en-US"/>
          </a:p>
        </p:txBody>
      </p:sp>
    </p:spTree>
    <p:extLst>
      <p:ext uri="{BB962C8B-B14F-4D97-AF65-F5344CB8AC3E}">
        <p14:creationId xmlns:p14="http://schemas.microsoft.com/office/powerpoint/2010/main" val="39157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Gun violence has been debated within the US for a long time. Despite</a:t>
            </a:r>
            <a:r>
              <a:rPr lang="en-US" baseline="0" dirty="0" smtClean="0"/>
              <a:t> of the calls to stop shootings, most of the major cities in the US such as Chicago and New York has witnessed an increase in the recorded shootings (</a:t>
            </a:r>
            <a:r>
              <a:rPr lang="en-US" dirty="0" smtClean="0"/>
              <a:t>Tommy, 2020</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B3837A8D-A0A0-4012-81AE-43FE39D9B809}" type="slidenum">
              <a:rPr lang="en-US" smtClean="0"/>
              <a:t>3</a:t>
            </a:fld>
            <a:endParaRPr lang="en-US"/>
          </a:p>
        </p:txBody>
      </p:sp>
    </p:spTree>
    <p:extLst>
      <p:ext uri="{BB962C8B-B14F-4D97-AF65-F5344CB8AC3E}">
        <p14:creationId xmlns:p14="http://schemas.microsoft.com/office/powerpoint/2010/main" val="1930612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various reasons for the increasing incidences of gun violence in US major cities. Some of these reasons are social, inequality, income inequality and poverty as well as others (</a:t>
            </a:r>
            <a:r>
              <a:rPr lang="it-IT" dirty="0" smtClean="0"/>
              <a:t>Gabor,  2016</a:t>
            </a:r>
            <a:r>
              <a:rPr lang="en-US" dirty="0" smtClean="0"/>
              <a:t>). </a:t>
            </a:r>
            <a:endParaRPr lang="en-US" dirty="0"/>
          </a:p>
        </p:txBody>
      </p:sp>
      <p:sp>
        <p:nvSpPr>
          <p:cNvPr id="4" name="Slide Number Placeholder 3"/>
          <p:cNvSpPr>
            <a:spLocks noGrp="1"/>
          </p:cNvSpPr>
          <p:nvPr>
            <p:ph type="sldNum" sz="quarter" idx="10"/>
          </p:nvPr>
        </p:nvSpPr>
        <p:spPr/>
        <p:txBody>
          <a:bodyPr/>
          <a:lstStyle/>
          <a:p>
            <a:fld id="{B3837A8D-A0A0-4012-81AE-43FE39D9B809}" type="slidenum">
              <a:rPr lang="en-US" smtClean="0"/>
              <a:t>4</a:t>
            </a:fld>
            <a:endParaRPr lang="en-US"/>
          </a:p>
        </p:txBody>
      </p:sp>
    </p:spTree>
    <p:extLst>
      <p:ext uri="{BB962C8B-B14F-4D97-AF65-F5344CB8AC3E}">
        <p14:creationId xmlns:p14="http://schemas.microsoft.com/office/powerpoint/2010/main" val="3948654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no consistent way through which gun</a:t>
            </a:r>
            <a:r>
              <a:rPr lang="en-US" baseline="0" dirty="0" smtClean="0"/>
              <a:t> violence can be predicted (</a:t>
            </a:r>
            <a:r>
              <a:rPr lang="en-US" dirty="0" smtClean="0"/>
              <a:t>Webster &amp; Bloomberg, 2013</a:t>
            </a:r>
            <a:r>
              <a:rPr lang="en-US" baseline="0" dirty="0" smtClean="0"/>
              <a:t>). However, people who might likely be involved in gun violence are usually troubled, depressed and unhappy over their circumstances in life.</a:t>
            </a:r>
            <a:endParaRPr lang="en-US" dirty="0"/>
          </a:p>
        </p:txBody>
      </p:sp>
      <p:sp>
        <p:nvSpPr>
          <p:cNvPr id="4" name="Slide Number Placeholder 3"/>
          <p:cNvSpPr>
            <a:spLocks noGrp="1"/>
          </p:cNvSpPr>
          <p:nvPr>
            <p:ph type="sldNum" sz="quarter" idx="10"/>
          </p:nvPr>
        </p:nvSpPr>
        <p:spPr/>
        <p:txBody>
          <a:bodyPr/>
          <a:lstStyle/>
          <a:p>
            <a:fld id="{B3837A8D-A0A0-4012-81AE-43FE39D9B809}" type="slidenum">
              <a:rPr lang="en-US" smtClean="0"/>
              <a:t>5</a:t>
            </a:fld>
            <a:endParaRPr lang="en-US"/>
          </a:p>
        </p:txBody>
      </p:sp>
    </p:spTree>
    <p:extLst>
      <p:ext uri="{BB962C8B-B14F-4D97-AF65-F5344CB8AC3E}">
        <p14:creationId xmlns:p14="http://schemas.microsoft.com/office/powerpoint/2010/main" val="612032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different ways to prevent gun violence within the major cities in the US. One of the ways is that of ensuring that there are sensible gun laws in place and creating gun safety culture, among others (</a:t>
            </a:r>
            <a:r>
              <a:rPr lang="en-US" dirty="0" smtClean="0"/>
              <a:t>Kerr, 2018</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B3837A8D-A0A0-4012-81AE-43FE39D9B809}" type="slidenum">
              <a:rPr lang="en-US" smtClean="0"/>
              <a:t>6</a:t>
            </a:fld>
            <a:endParaRPr lang="en-US"/>
          </a:p>
        </p:txBody>
      </p:sp>
    </p:spTree>
    <p:extLst>
      <p:ext uri="{BB962C8B-B14F-4D97-AF65-F5344CB8AC3E}">
        <p14:creationId xmlns:p14="http://schemas.microsoft.com/office/powerpoint/2010/main" val="1939546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Gun safety should be given first priority as it has caused so many lives to be lost. The community should come up with plans that will ensure there is a reduction in gun violence incidences (Kerr, 2018). Some of this ways are restricting access to dangerous weaponry, and putting in place a gun safety culture among others.</a:t>
            </a:r>
            <a:endParaRPr lang="en-US" dirty="0"/>
          </a:p>
        </p:txBody>
      </p:sp>
      <p:sp>
        <p:nvSpPr>
          <p:cNvPr id="4" name="Slide Number Placeholder 3"/>
          <p:cNvSpPr>
            <a:spLocks noGrp="1"/>
          </p:cNvSpPr>
          <p:nvPr>
            <p:ph type="sldNum" sz="quarter" idx="10"/>
          </p:nvPr>
        </p:nvSpPr>
        <p:spPr/>
        <p:txBody>
          <a:bodyPr/>
          <a:lstStyle/>
          <a:p>
            <a:fld id="{B3837A8D-A0A0-4012-81AE-43FE39D9B809}" type="slidenum">
              <a:rPr lang="en-US" smtClean="0"/>
              <a:t>7</a:t>
            </a:fld>
            <a:endParaRPr lang="en-US"/>
          </a:p>
        </p:txBody>
      </p:sp>
    </p:spTree>
    <p:extLst>
      <p:ext uri="{BB962C8B-B14F-4D97-AF65-F5344CB8AC3E}">
        <p14:creationId xmlns:p14="http://schemas.microsoft.com/office/powerpoint/2010/main" val="1962663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CB52223-078E-4418-B085-C39CAAA1E9D3}"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3D6694E-E4D4-4AE6-886F-AAE5C4EC22C2}" type="slidenum">
              <a:rPr lang="en-US" smtClean="0"/>
              <a:t>‹#›</a:t>
            </a:fld>
            <a:endParaRPr lang="en-US"/>
          </a:p>
        </p:txBody>
      </p:sp>
    </p:spTree>
    <p:extLst>
      <p:ext uri="{BB962C8B-B14F-4D97-AF65-F5344CB8AC3E}">
        <p14:creationId xmlns:p14="http://schemas.microsoft.com/office/powerpoint/2010/main" val="2201695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B52223-078E-4418-B085-C39CAAA1E9D3}"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3D6694E-E4D4-4AE6-886F-AAE5C4EC22C2}" type="slidenum">
              <a:rPr lang="en-US" smtClean="0"/>
              <a:t>‹#›</a:t>
            </a:fld>
            <a:endParaRPr lang="en-US"/>
          </a:p>
        </p:txBody>
      </p:sp>
    </p:spTree>
    <p:extLst>
      <p:ext uri="{BB962C8B-B14F-4D97-AF65-F5344CB8AC3E}">
        <p14:creationId xmlns:p14="http://schemas.microsoft.com/office/powerpoint/2010/main" val="34702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B52223-078E-4418-B085-C39CAAA1E9D3}"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3D6694E-E4D4-4AE6-886F-AAE5C4EC22C2}" type="slidenum">
              <a:rPr lang="en-US" smtClean="0"/>
              <a:t>‹#›</a:t>
            </a:fld>
            <a:endParaRPr lang="en-US"/>
          </a:p>
        </p:txBody>
      </p:sp>
    </p:spTree>
    <p:extLst>
      <p:ext uri="{BB962C8B-B14F-4D97-AF65-F5344CB8AC3E}">
        <p14:creationId xmlns:p14="http://schemas.microsoft.com/office/powerpoint/2010/main" val="190221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CB52223-078E-4418-B085-C39CAAA1E9D3}"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3D6694E-E4D4-4AE6-886F-AAE5C4EC22C2}" type="slidenum">
              <a:rPr lang="en-US" smtClean="0"/>
              <a:t>‹#›</a:t>
            </a:fld>
            <a:endParaRPr lang="en-US"/>
          </a:p>
        </p:txBody>
      </p:sp>
    </p:spTree>
    <p:extLst>
      <p:ext uri="{BB962C8B-B14F-4D97-AF65-F5344CB8AC3E}">
        <p14:creationId xmlns:p14="http://schemas.microsoft.com/office/powerpoint/2010/main" val="1959193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CB52223-078E-4418-B085-C39CAAA1E9D3}" type="datetimeFigureOut">
              <a:rPr lang="en-US" smtClean="0"/>
              <a:t>11/12/2020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3D6694E-E4D4-4AE6-886F-AAE5C4EC22C2}" type="slidenum">
              <a:rPr lang="en-US" smtClean="0"/>
              <a:t>‹#›</a:t>
            </a:fld>
            <a:endParaRPr lang="en-US"/>
          </a:p>
        </p:txBody>
      </p:sp>
    </p:spTree>
    <p:extLst>
      <p:ext uri="{BB962C8B-B14F-4D97-AF65-F5344CB8AC3E}">
        <p14:creationId xmlns:p14="http://schemas.microsoft.com/office/powerpoint/2010/main" val="1189077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CB52223-078E-4418-B085-C39CAAA1E9D3}" type="datetimeFigureOut">
              <a:rPr lang="en-US" smtClean="0"/>
              <a:t>11/12/2020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3D6694E-E4D4-4AE6-886F-AAE5C4EC22C2}" type="slidenum">
              <a:rPr lang="en-US" smtClean="0"/>
              <a:t>‹#›</a:t>
            </a:fld>
            <a:endParaRPr lang="en-US"/>
          </a:p>
        </p:txBody>
      </p:sp>
    </p:spTree>
    <p:extLst>
      <p:ext uri="{BB962C8B-B14F-4D97-AF65-F5344CB8AC3E}">
        <p14:creationId xmlns:p14="http://schemas.microsoft.com/office/powerpoint/2010/main" val="2959539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B52223-078E-4418-B085-C39CAAA1E9D3}" type="datetimeFigureOut">
              <a:rPr lang="en-US" smtClean="0"/>
              <a:t>11/12/2020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3D6694E-E4D4-4AE6-886F-AAE5C4EC22C2}" type="slidenum">
              <a:rPr lang="en-US" smtClean="0"/>
              <a:t>‹#›</a:t>
            </a:fld>
            <a:endParaRPr lang="en-US"/>
          </a:p>
        </p:txBody>
      </p:sp>
    </p:spTree>
    <p:extLst>
      <p:ext uri="{BB962C8B-B14F-4D97-AF65-F5344CB8AC3E}">
        <p14:creationId xmlns:p14="http://schemas.microsoft.com/office/powerpoint/2010/main" val="1908932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B52223-078E-4418-B085-C39CAAA1E9D3}"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3D6694E-E4D4-4AE6-886F-AAE5C4EC22C2}" type="slidenum">
              <a:rPr lang="en-US" smtClean="0"/>
              <a:t>‹#›</a:t>
            </a:fld>
            <a:endParaRPr lang="en-US"/>
          </a:p>
        </p:txBody>
      </p:sp>
    </p:spTree>
    <p:extLst>
      <p:ext uri="{BB962C8B-B14F-4D97-AF65-F5344CB8AC3E}">
        <p14:creationId xmlns:p14="http://schemas.microsoft.com/office/powerpoint/2010/main" val="36477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B52223-078E-4418-B085-C39CAAA1E9D3}"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3D6694E-E4D4-4AE6-886F-AAE5C4EC22C2}" type="slidenum">
              <a:rPr lang="en-US" smtClean="0"/>
              <a:t>‹#›</a:t>
            </a:fld>
            <a:endParaRPr lang="en-US"/>
          </a:p>
        </p:txBody>
      </p:sp>
    </p:spTree>
    <p:extLst>
      <p:ext uri="{BB962C8B-B14F-4D97-AF65-F5344CB8AC3E}">
        <p14:creationId xmlns:p14="http://schemas.microsoft.com/office/powerpoint/2010/main" val="601631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B52223-078E-4418-B085-C39CAAA1E9D3}"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3D6694E-E4D4-4AE6-886F-AAE5C4EC22C2}" type="slidenum">
              <a:rPr lang="en-US" smtClean="0"/>
              <a:t>‹#›</a:t>
            </a:fld>
            <a:endParaRPr lang="en-US"/>
          </a:p>
        </p:txBody>
      </p:sp>
    </p:spTree>
    <p:extLst>
      <p:ext uri="{BB962C8B-B14F-4D97-AF65-F5344CB8AC3E}">
        <p14:creationId xmlns:p14="http://schemas.microsoft.com/office/powerpoint/2010/main" val="805699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B52223-078E-4418-B085-C39CAAA1E9D3}"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3D6694E-E4D4-4AE6-886F-AAE5C4EC22C2}"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503511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CB52223-078E-4418-B085-C39CAAA1E9D3}"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3D6694E-E4D4-4AE6-886F-AAE5C4EC22C2}" type="slidenum">
              <a:rPr lang="en-US" smtClean="0"/>
              <a:t>‹#›</a:t>
            </a:fld>
            <a:endParaRPr lang="en-US"/>
          </a:p>
        </p:txBody>
      </p:sp>
    </p:spTree>
    <p:extLst>
      <p:ext uri="{BB962C8B-B14F-4D97-AF65-F5344CB8AC3E}">
        <p14:creationId xmlns:p14="http://schemas.microsoft.com/office/powerpoint/2010/main" val="1580635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CB52223-078E-4418-B085-C39CAAA1E9D3}"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3D6694E-E4D4-4AE6-886F-AAE5C4EC22C2}"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09297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CB52223-078E-4418-B085-C39CAAA1E9D3}"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3D6694E-E4D4-4AE6-886F-AAE5C4EC22C2}" type="slidenum">
              <a:rPr lang="en-US" smtClean="0"/>
              <a:t>‹#›</a:t>
            </a:fld>
            <a:endParaRPr lang="en-US"/>
          </a:p>
        </p:txBody>
      </p:sp>
    </p:spTree>
    <p:extLst>
      <p:ext uri="{BB962C8B-B14F-4D97-AF65-F5344CB8AC3E}">
        <p14:creationId xmlns:p14="http://schemas.microsoft.com/office/powerpoint/2010/main" val="4050123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B52223-078E-4418-B085-C39CAAA1E9D3}"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3D6694E-E4D4-4AE6-886F-AAE5C4EC22C2}" type="slidenum">
              <a:rPr lang="en-US" smtClean="0"/>
              <a:t>‹#›</a:t>
            </a:fld>
            <a:endParaRPr lang="en-US"/>
          </a:p>
        </p:txBody>
      </p:sp>
    </p:spTree>
    <p:extLst>
      <p:ext uri="{BB962C8B-B14F-4D97-AF65-F5344CB8AC3E}">
        <p14:creationId xmlns:p14="http://schemas.microsoft.com/office/powerpoint/2010/main" val="1140732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B52223-078E-4418-B085-C39CAAA1E9D3}"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3D6694E-E4D4-4AE6-886F-AAE5C4EC22C2}" type="slidenum">
              <a:rPr lang="en-US" smtClean="0"/>
              <a:t>‹#›</a:t>
            </a:fld>
            <a:endParaRPr lang="en-US"/>
          </a:p>
        </p:txBody>
      </p:sp>
    </p:spTree>
    <p:extLst>
      <p:ext uri="{BB962C8B-B14F-4D97-AF65-F5344CB8AC3E}">
        <p14:creationId xmlns:p14="http://schemas.microsoft.com/office/powerpoint/2010/main" val="1939218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CB52223-078E-4418-B085-C39CAAA1E9D3}" type="datetimeFigureOut">
              <a:rPr lang="en-US" smtClean="0"/>
              <a:t>11/12/2020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3D6694E-E4D4-4AE6-886F-AAE5C4EC22C2}" type="slidenum">
              <a:rPr lang="en-US" smtClean="0"/>
              <a:t>‹#›</a:t>
            </a:fld>
            <a:endParaRPr lang="en-US"/>
          </a:p>
        </p:txBody>
      </p:sp>
    </p:spTree>
    <p:extLst>
      <p:ext uri="{BB962C8B-B14F-4D97-AF65-F5344CB8AC3E}">
        <p14:creationId xmlns:p14="http://schemas.microsoft.com/office/powerpoint/2010/main" val="321834084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61561" y="1653209"/>
            <a:ext cx="8915399" cy="1087437"/>
          </a:xfrm>
        </p:spPr>
        <p:txBody>
          <a:bodyPr>
            <a:normAutofit fontScale="90000"/>
          </a:bodyPr>
          <a:lstStyle/>
          <a:p>
            <a:r>
              <a:rPr lang="en-US" dirty="0" smtClean="0"/>
              <a:t>Gun Violence in Major Cities</a:t>
            </a:r>
            <a:endParaRPr lang="en-US" dirty="0"/>
          </a:p>
        </p:txBody>
      </p:sp>
      <p:sp>
        <p:nvSpPr>
          <p:cNvPr id="3" name="Subtitle 2"/>
          <p:cNvSpPr>
            <a:spLocks noGrp="1"/>
          </p:cNvSpPr>
          <p:nvPr>
            <p:ph type="subTitle" idx="1"/>
          </p:nvPr>
        </p:nvSpPr>
        <p:spPr>
          <a:xfrm>
            <a:off x="1524000" y="3602038"/>
            <a:ext cx="3564835" cy="1655762"/>
          </a:xfrm>
        </p:spPr>
        <p:txBody>
          <a:bodyPr>
            <a:normAutofit/>
          </a:bodyPr>
          <a:lstStyle/>
          <a:p>
            <a:pPr algn="l"/>
            <a:r>
              <a:rPr lang="en-US" dirty="0" smtClean="0"/>
              <a:t>Name:</a:t>
            </a:r>
          </a:p>
          <a:p>
            <a:pPr algn="l"/>
            <a:r>
              <a:rPr lang="en-US" dirty="0" smtClean="0"/>
              <a:t>Tutor:</a:t>
            </a:r>
          </a:p>
          <a:p>
            <a:pPr algn="l"/>
            <a:r>
              <a:rPr lang="en-US" dirty="0" smtClean="0"/>
              <a:t>Course:</a:t>
            </a:r>
          </a:p>
          <a:p>
            <a:pPr algn="l"/>
            <a:r>
              <a:rPr lang="en-US" dirty="0" smtClean="0"/>
              <a:t>Date:</a:t>
            </a:r>
            <a:endParaRPr lang="en-US" dirty="0"/>
          </a:p>
        </p:txBody>
      </p:sp>
      <p:pic>
        <p:nvPicPr>
          <p:cNvPr id="4" name="Picture 3"/>
          <p:cNvPicPr>
            <a:picLocks noChangeAspect="1"/>
          </p:cNvPicPr>
          <p:nvPr/>
        </p:nvPicPr>
        <p:blipFill>
          <a:blip r:embed="rId3"/>
          <a:stretch>
            <a:fillRect/>
          </a:stretch>
        </p:blipFill>
        <p:spPr>
          <a:xfrm>
            <a:off x="5197958" y="3602037"/>
            <a:ext cx="5761590" cy="1977127"/>
          </a:xfrm>
          <a:prstGeom prst="rect">
            <a:avLst/>
          </a:prstGeom>
        </p:spPr>
      </p:pic>
    </p:spTree>
    <p:extLst>
      <p:ext uri="{BB962C8B-B14F-4D97-AF65-F5344CB8AC3E}">
        <p14:creationId xmlns:p14="http://schemas.microsoft.com/office/powerpoint/2010/main" val="884365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 </a:t>
            </a:r>
            <a:endParaRPr lang="en-US" dirty="0"/>
          </a:p>
        </p:txBody>
      </p:sp>
      <p:sp>
        <p:nvSpPr>
          <p:cNvPr id="3" name="Content Placeholder 2"/>
          <p:cNvSpPr>
            <a:spLocks noGrp="1"/>
          </p:cNvSpPr>
          <p:nvPr>
            <p:ph idx="1"/>
          </p:nvPr>
        </p:nvSpPr>
        <p:spPr>
          <a:xfrm>
            <a:off x="838200" y="1825625"/>
            <a:ext cx="5099137" cy="4351338"/>
          </a:xfrm>
        </p:spPr>
        <p:txBody>
          <a:bodyPr>
            <a:normAutofit fontScale="92500" lnSpcReduction="20000"/>
          </a:bodyPr>
          <a:lstStyle/>
          <a:p>
            <a:r>
              <a:rPr lang="en-US" dirty="0" smtClean="0"/>
              <a:t>Gun violence in the United States has been rampant within the big cities.</a:t>
            </a:r>
          </a:p>
          <a:p>
            <a:r>
              <a:rPr lang="en-US" dirty="0" smtClean="0"/>
              <a:t>Gun violence is an urgent and complex issue.</a:t>
            </a:r>
          </a:p>
          <a:p>
            <a:r>
              <a:rPr lang="en-US" dirty="0" smtClean="0"/>
              <a:t>There is no single profile that can reliably predict the person who will use a gun in a violent act.</a:t>
            </a:r>
          </a:p>
          <a:p>
            <a:r>
              <a:rPr lang="en-US" dirty="0" smtClean="0"/>
              <a:t>Instead, gun violence has been linked to a confluence of community, peer, school, family, individual, and sociocultural risk factor that interact over time during childhood and adolescence.</a:t>
            </a:r>
          </a:p>
          <a:p>
            <a:r>
              <a:rPr lang="en-US" dirty="0" smtClean="0"/>
              <a:t>This study will has been prompted by the increase in gun violence.</a:t>
            </a:r>
          </a:p>
          <a:p>
            <a:r>
              <a:rPr lang="en-US" dirty="0" smtClean="0"/>
              <a:t>It is geared towards studying gun violence within the major cities.</a:t>
            </a:r>
            <a:endParaRPr lang="en-US" dirty="0"/>
          </a:p>
        </p:txBody>
      </p:sp>
      <p:pic>
        <p:nvPicPr>
          <p:cNvPr id="4" name="Picture 3"/>
          <p:cNvPicPr>
            <a:picLocks noChangeAspect="1"/>
          </p:cNvPicPr>
          <p:nvPr/>
        </p:nvPicPr>
        <p:blipFill>
          <a:blip r:embed="rId3"/>
          <a:stretch>
            <a:fillRect/>
          </a:stretch>
        </p:blipFill>
        <p:spPr>
          <a:xfrm>
            <a:off x="6261030" y="1690687"/>
            <a:ext cx="4870796" cy="4325799"/>
          </a:xfrm>
          <a:prstGeom prst="rect">
            <a:avLst/>
          </a:prstGeom>
        </p:spPr>
      </p:pic>
    </p:spTree>
    <p:extLst>
      <p:ext uri="{BB962C8B-B14F-4D97-AF65-F5344CB8AC3E}">
        <p14:creationId xmlns:p14="http://schemas.microsoft.com/office/powerpoint/2010/main" val="40708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a:xfrm>
            <a:off x="838200" y="1825625"/>
            <a:ext cx="4436165" cy="4351338"/>
          </a:xfrm>
        </p:spPr>
        <p:txBody>
          <a:bodyPr>
            <a:normAutofit fontScale="92500"/>
          </a:bodyPr>
          <a:lstStyle/>
          <a:p>
            <a:r>
              <a:rPr lang="en-US" dirty="0" smtClean="0"/>
              <a:t>Gun violence has been on the rise within the United States major cities.</a:t>
            </a:r>
          </a:p>
          <a:p>
            <a:r>
              <a:rPr lang="en-US" dirty="0" smtClean="0"/>
              <a:t>Many major United States cities, including Chicago, Philadelphia and New York, have witnessed an up surge in the number of shootings as well as subsequent fatalities.</a:t>
            </a:r>
          </a:p>
          <a:p>
            <a:r>
              <a:rPr lang="en-US" dirty="0" smtClean="0"/>
              <a:t>Between January and July 2020, there has been a total of 777 recorded shootings in New York City.</a:t>
            </a:r>
          </a:p>
          <a:p>
            <a:r>
              <a:rPr lang="en-US" dirty="0" smtClean="0"/>
              <a:t>This is more than the number of recorded shootings in the calendar year of 2019.</a:t>
            </a:r>
            <a:endParaRPr lang="en-US" dirty="0"/>
          </a:p>
        </p:txBody>
      </p:sp>
      <p:pic>
        <p:nvPicPr>
          <p:cNvPr id="4" name="Picture 3"/>
          <p:cNvPicPr>
            <a:picLocks noChangeAspect="1"/>
          </p:cNvPicPr>
          <p:nvPr/>
        </p:nvPicPr>
        <p:blipFill>
          <a:blip r:embed="rId3"/>
          <a:stretch>
            <a:fillRect/>
          </a:stretch>
        </p:blipFill>
        <p:spPr>
          <a:xfrm>
            <a:off x="5852905" y="1825625"/>
            <a:ext cx="4881355" cy="3992079"/>
          </a:xfrm>
          <a:prstGeom prst="rect">
            <a:avLst/>
          </a:prstGeom>
        </p:spPr>
      </p:pic>
    </p:spTree>
    <p:extLst>
      <p:ext uri="{BB962C8B-B14F-4D97-AF65-F5344CB8AC3E}">
        <p14:creationId xmlns:p14="http://schemas.microsoft.com/office/powerpoint/2010/main" val="713689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for the Increase of Gun Violence</a:t>
            </a:r>
            <a:endParaRPr lang="en-US" dirty="0"/>
          </a:p>
        </p:txBody>
      </p:sp>
      <p:sp>
        <p:nvSpPr>
          <p:cNvPr id="3" name="Content Placeholder 2"/>
          <p:cNvSpPr>
            <a:spLocks noGrp="1"/>
          </p:cNvSpPr>
          <p:nvPr>
            <p:ph idx="1"/>
          </p:nvPr>
        </p:nvSpPr>
        <p:spPr>
          <a:xfrm>
            <a:off x="838200" y="1825625"/>
            <a:ext cx="3932583" cy="4351338"/>
          </a:xfrm>
        </p:spPr>
        <p:txBody>
          <a:bodyPr>
            <a:normAutofit/>
          </a:bodyPr>
          <a:lstStyle/>
          <a:p>
            <a:r>
              <a:rPr lang="en-US" dirty="0" smtClean="0"/>
              <a:t>Social inequality.</a:t>
            </a:r>
          </a:p>
          <a:p>
            <a:r>
              <a:rPr lang="en-US" dirty="0" smtClean="0"/>
              <a:t>Income inequality</a:t>
            </a:r>
          </a:p>
          <a:p>
            <a:r>
              <a:rPr lang="en-US" dirty="0" smtClean="0"/>
              <a:t>Poverty</a:t>
            </a:r>
          </a:p>
          <a:p>
            <a:r>
              <a:rPr lang="en-US" dirty="0" smtClean="0"/>
              <a:t>Lack of opportunity and perceptions of hopelessness.</a:t>
            </a:r>
          </a:p>
          <a:p>
            <a:r>
              <a:rPr lang="en-US" dirty="0" smtClean="0"/>
              <a:t>Easy access to firearms by high-risk people</a:t>
            </a:r>
          </a:p>
          <a:p>
            <a:r>
              <a:rPr lang="en-US" dirty="0" smtClean="0"/>
              <a:t>Nationwide social unrest.</a:t>
            </a:r>
          </a:p>
          <a:p>
            <a:r>
              <a:rPr lang="en-US" dirty="0" smtClean="0"/>
              <a:t>The coronavirus pandemic.</a:t>
            </a:r>
          </a:p>
          <a:p>
            <a:r>
              <a:rPr lang="en-US" dirty="0" smtClean="0"/>
              <a:t>Typical summertime spike in shootings.</a:t>
            </a:r>
          </a:p>
          <a:p>
            <a:endParaRPr lang="en-US" dirty="0"/>
          </a:p>
        </p:txBody>
      </p:sp>
      <p:pic>
        <p:nvPicPr>
          <p:cNvPr id="4" name="Picture 3"/>
          <p:cNvPicPr>
            <a:picLocks noChangeAspect="1"/>
          </p:cNvPicPr>
          <p:nvPr/>
        </p:nvPicPr>
        <p:blipFill>
          <a:blip r:embed="rId3"/>
          <a:stretch>
            <a:fillRect/>
          </a:stretch>
        </p:blipFill>
        <p:spPr>
          <a:xfrm>
            <a:off x="4770783" y="2027583"/>
            <a:ext cx="6069495" cy="4028660"/>
          </a:xfrm>
          <a:prstGeom prst="rect">
            <a:avLst/>
          </a:prstGeom>
        </p:spPr>
      </p:pic>
    </p:spTree>
    <p:extLst>
      <p:ext uri="{BB962C8B-B14F-4D97-AF65-F5344CB8AC3E}">
        <p14:creationId xmlns:p14="http://schemas.microsoft.com/office/powerpoint/2010/main" val="1728140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Prediction </a:t>
            </a:r>
            <a:endParaRPr lang="en-US" dirty="0"/>
          </a:p>
        </p:txBody>
      </p:sp>
      <p:sp>
        <p:nvSpPr>
          <p:cNvPr id="3" name="Content Placeholder 2"/>
          <p:cNvSpPr>
            <a:spLocks noGrp="1"/>
          </p:cNvSpPr>
          <p:nvPr>
            <p:ph idx="1"/>
          </p:nvPr>
        </p:nvSpPr>
        <p:spPr>
          <a:xfrm>
            <a:off x="838200" y="1825625"/>
            <a:ext cx="4078357" cy="4351338"/>
          </a:xfrm>
        </p:spPr>
        <p:txBody>
          <a:bodyPr>
            <a:normAutofit fontScale="92500" lnSpcReduction="20000"/>
          </a:bodyPr>
          <a:lstStyle/>
          <a:p>
            <a:r>
              <a:rPr lang="en-US" dirty="0" smtClean="0"/>
              <a:t>The prediction of an individual’s propensity for violence is a complex and challenging task for mental health professionals.</a:t>
            </a:r>
          </a:p>
          <a:p>
            <a:r>
              <a:rPr lang="en-US" dirty="0" smtClean="0"/>
              <a:t>Mental health professionals are expected to take action when they predict that their patient might get involved in gun violence.</a:t>
            </a:r>
          </a:p>
          <a:p>
            <a:r>
              <a:rPr lang="en-US" dirty="0" smtClean="0"/>
              <a:t>There is no consistent psychological profile or set of warnings that can be relied on to pick on the people who will get involved in gun violence.</a:t>
            </a:r>
          </a:p>
          <a:p>
            <a:r>
              <a:rPr lang="en-US" dirty="0" smtClean="0"/>
              <a:t>Individuals who might cause violence are usually troubled, depressed and hopeless over their circumstances in life.</a:t>
            </a:r>
            <a:endParaRPr lang="en-US" dirty="0"/>
          </a:p>
        </p:txBody>
      </p:sp>
      <p:pic>
        <p:nvPicPr>
          <p:cNvPr id="4" name="Picture 3"/>
          <p:cNvPicPr>
            <a:picLocks noChangeAspect="1"/>
          </p:cNvPicPr>
          <p:nvPr/>
        </p:nvPicPr>
        <p:blipFill>
          <a:blip r:embed="rId3"/>
          <a:stretch>
            <a:fillRect/>
          </a:stretch>
        </p:blipFill>
        <p:spPr>
          <a:xfrm>
            <a:off x="5833233" y="1825625"/>
            <a:ext cx="4742002" cy="3872810"/>
          </a:xfrm>
          <a:prstGeom prst="rect">
            <a:avLst/>
          </a:prstGeom>
        </p:spPr>
      </p:pic>
    </p:spTree>
    <p:extLst>
      <p:ext uri="{BB962C8B-B14F-4D97-AF65-F5344CB8AC3E}">
        <p14:creationId xmlns:p14="http://schemas.microsoft.com/office/powerpoint/2010/main" val="1930759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Prevention of Gun Violence</a:t>
            </a:r>
            <a:endParaRPr lang="en-US" dirty="0"/>
          </a:p>
        </p:txBody>
      </p:sp>
      <p:sp>
        <p:nvSpPr>
          <p:cNvPr id="3" name="Content Placeholder 2"/>
          <p:cNvSpPr>
            <a:spLocks noGrp="1"/>
          </p:cNvSpPr>
          <p:nvPr>
            <p:ph idx="1"/>
          </p:nvPr>
        </p:nvSpPr>
        <p:spPr>
          <a:xfrm>
            <a:off x="838200" y="1825625"/>
            <a:ext cx="4555435" cy="4351338"/>
          </a:xfrm>
        </p:spPr>
        <p:txBody>
          <a:bodyPr>
            <a:normAutofit/>
          </a:bodyPr>
          <a:lstStyle/>
          <a:p>
            <a:r>
              <a:rPr lang="en-US" dirty="0" smtClean="0"/>
              <a:t>Put in place sensible gun laws.</a:t>
            </a:r>
          </a:p>
          <a:p>
            <a:r>
              <a:rPr lang="en-US" dirty="0" smtClean="0"/>
              <a:t>Create a gun safety culture within the society.</a:t>
            </a:r>
          </a:p>
          <a:p>
            <a:r>
              <a:rPr lang="en-US" dirty="0" smtClean="0"/>
              <a:t>The government and the society to support gun violence research.</a:t>
            </a:r>
          </a:p>
          <a:p>
            <a:r>
              <a:rPr lang="en-US" dirty="0" smtClean="0"/>
              <a:t>Support society planning and implementation of comprehensive community safety plans </a:t>
            </a:r>
          </a:p>
          <a:p>
            <a:r>
              <a:rPr lang="en-US" dirty="0" smtClean="0"/>
              <a:t>Mental health and wellbeing</a:t>
            </a:r>
          </a:p>
          <a:p>
            <a:r>
              <a:rPr lang="en-US" dirty="0" smtClean="0"/>
              <a:t>Explore the connections between anger and gun violence</a:t>
            </a:r>
            <a:endParaRPr lang="en-US" dirty="0"/>
          </a:p>
        </p:txBody>
      </p:sp>
      <p:pic>
        <p:nvPicPr>
          <p:cNvPr id="4" name="Picture 3"/>
          <p:cNvPicPr>
            <a:picLocks noChangeAspect="1"/>
          </p:cNvPicPr>
          <p:nvPr/>
        </p:nvPicPr>
        <p:blipFill>
          <a:blip r:embed="rId3"/>
          <a:stretch>
            <a:fillRect/>
          </a:stretch>
        </p:blipFill>
        <p:spPr>
          <a:xfrm>
            <a:off x="6096000" y="1825624"/>
            <a:ext cx="5257800" cy="3978827"/>
          </a:xfrm>
          <a:prstGeom prst="rect">
            <a:avLst/>
          </a:prstGeom>
        </p:spPr>
      </p:pic>
    </p:spTree>
    <p:extLst>
      <p:ext uri="{BB962C8B-B14F-4D97-AF65-F5344CB8AC3E}">
        <p14:creationId xmlns:p14="http://schemas.microsoft.com/office/powerpoint/2010/main" val="2123542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a:xfrm>
            <a:off x="838200" y="1825625"/>
            <a:ext cx="5483087" cy="4351338"/>
          </a:xfrm>
        </p:spPr>
        <p:txBody>
          <a:bodyPr/>
          <a:lstStyle/>
          <a:p>
            <a:r>
              <a:rPr lang="en-US" dirty="0" smtClean="0"/>
              <a:t>Reduction of easy access to dangerous weapons.</a:t>
            </a:r>
          </a:p>
          <a:p>
            <a:r>
              <a:rPr lang="en-US" dirty="0" smtClean="0"/>
              <a:t>Creation of a gun safety culture</a:t>
            </a:r>
          </a:p>
          <a:p>
            <a:r>
              <a:rPr lang="en-US" dirty="0" smtClean="0"/>
              <a:t>Public health to recognize gun violence as a critical and preventable public health issue.</a:t>
            </a:r>
          </a:p>
          <a:p>
            <a:r>
              <a:rPr lang="en-US" dirty="0" smtClean="0"/>
              <a:t>Support community planning as well as implementation of comprehensive community safety plans.</a:t>
            </a:r>
            <a:endParaRPr lang="en-US" dirty="0"/>
          </a:p>
        </p:txBody>
      </p:sp>
      <p:pic>
        <p:nvPicPr>
          <p:cNvPr id="4" name="Picture 3"/>
          <p:cNvPicPr>
            <a:picLocks noChangeAspect="1"/>
          </p:cNvPicPr>
          <p:nvPr/>
        </p:nvPicPr>
        <p:blipFill>
          <a:blip r:embed="rId3"/>
          <a:stretch>
            <a:fillRect/>
          </a:stretch>
        </p:blipFill>
        <p:spPr>
          <a:xfrm>
            <a:off x="6437036" y="1825625"/>
            <a:ext cx="4270721" cy="4217366"/>
          </a:xfrm>
          <a:prstGeom prst="rect">
            <a:avLst/>
          </a:prstGeom>
        </p:spPr>
      </p:pic>
    </p:spTree>
    <p:extLst>
      <p:ext uri="{BB962C8B-B14F-4D97-AF65-F5344CB8AC3E}">
        <p14:creationId xmlns:p14="http://schemas.microsoft.com/office/powerpoint/2010/main" val="685253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838200" y="1825625"/>
            <a:ext cx="5827643" cy="4351338"/>
          </a:xfrm>
        </p:spPr>
        <p:txBody>
          <a:bodyPr>
            <a:normAutofit fontScale="92500" lnSpcReduction="10000"/>
          </a:bodyPr>
          <a:lstStyle/>
          <a:p>
            <a:r>
              <a:rPr lang="en-US" dirty="0"/>
              <a:t>Kerr, S. E. M. (2018). </a:t>
            </a:r>
            <a:r>
              <a:rPr lang="en-US" i="1" dirty="0"/>
              <a:t>Gun violence prevention?: The politics behind policy responses to school shootings in the United States</a:t>
            </a:r>
            <a:r>
              <a:rPr lang="en-US" dirty="0" smtClean="0"/>
              <a:t>.</a:t>
            </a:r>
          </a:p>
          <a:p>
            <a:r>
              <a:rPr lang="en-US" dirty="0"/>
              <a:t>Webster, D. W., &amp; Bloomberg, M. R. (2013). </a:t>
            </a:r>
            <a:r>
              <a:rPr lang="en-US" i="1" dirty="0"/>
              <a:t>Reducing gun violence in America: Informing policy with evidence and analysis</a:t>
            </a:r>
            <a:r>
              <a:rPr lang="en-US" dirty="0"/>
              <a:t>. Baltimore, MD: Johns Hopkins University Press</a:t>
            </a:r>
            <a:r>
              <a:rPr lang="en-US" dirty="0" smtClean="0"/>
              <a:t>.</a:t>
            </a:r>
          </a:p>
          <a:p>
            <a:r>
              <a:rPr lang="it-IT" dirty="0"/>
              <a:t>Gabor, T. (2016). </a:t>
            </a:r>
            <a:r>
              <a:rPr lang="it-IT" i="1" dirty="0"/>
              <a:t>Confronting gun violence in America</a:t>
            </a:r>
            <a:r>
              <a:rPr lang="it-IT" dirty="0" smtClean="0"/>
              <a:t>.</a:t>
            </a:r>
          </a:p>
          <a:p>
            <a:r>
              <a:rPr lang="en-US" dirty="0"/>
              <a:t>Tommy, B. (2020). </a:t>
            </a:r>
            <a:r>
              <a:rPr lang="en-US" dirty="0" smtClean="0"/>
              <a:t>Shootings </a:t>
            </a:r>
            <a:r>
              <a:rPr lang="en-US" dirty="0"/>
              <a:t>and Gun Deaths Continue to Rise at Alarming Rate in Large U.S. Cities. </a:t>
            </a:r>
            <a:r>
              <a:rPr lang="en-US" i="1" dirty="0"/>
              <a:t>Forbes</a:t>
            </a:r>
            <a:r>
              <a:rPr lang="en-US" dirty="0"/>
              <a:t>, https://www.forbes.com/sites/tommybeer/2020/08/02/shootings-and-gun-deaths-continue-to-rise-at-alarming-rate-in-large-us-cities/?sh=41dfaac06f0f.</a:t>
            </a:r>
          </a:p>
          <a:p>
            <a:endParaRPr lang="en-US" dirty="0"/>
          </a:p>
        </p:txBody>
      </p:sp>
      <p:pic>
        <p:nvPicPr>
          <p:cNvPr id="4" name="Picture 3"/>
          <p:cNvPicPr>
            <a:picLocks noChangeAspect="1"/>
          </p:cNvPicPr>
          <p:nvPr/>
        </p:nvPicPr>
        <p:blipFill>
          <a:blip r:embed="rId2"/>
          <a:stretch>
            <a:fillRect/>
          </a:stretch>
        </p:blipFill>
        <p:spPr>
          <a:xfrm>
            <a:off x="6935649" y="1825624"/>
            <a:ext cx="4752768" cy="4124601"/>
          </a:xfrm>
          <a:prstGeom prst="rect">
            <a:avLst/>
          </a:prstGeom>
        </p:spPr>
      </p:pic>
    </p:spTree>
    <p:extLst>
      <p:ext uri="{BB962C8B-B14F-4D97-AF65-F5344CB8AC3E}">
        <p14:creationId xmlns:p14="http://schemas.microsoft.com/office/powerpoint/2010/main" val="152121455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104</TotalTime>
  <Words>753</Words>
  <Application>Microsoft Office PowerPoint</Application>
  <PresentationFormat>Widescreen</PresentationFormat>
  <Paragraphs>62</Paragraphs>
  <Slides>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Century Gothic</vt:lpstr>
      <vt:lpstr>Wingdings 3</vt:lpstr>
      <vt:lpstr>Wisp</vt:lpstr>
      <vt:lpstr>Gun Violence in Major Cities</vt:lpstr>
      <vt:lpstr>Abstract </vt:lpstr>
      <vt:lpstr>Introduction </vt:lpstr>
      <vt:lpstr>Reasons for the Increase of Gun Violence</vt:lpstr>
      <vt:lpstr>Prediction </vt:lpstr>
      <vt:lpstr>Prevention of Gun Violence</vt:lpstr>
      <vt:lpstr>Recommendations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aaronaquines@gmail.com</cp:lastModifiedBy>
  <cp:revision>35</cp:revision>
  <dcterms:created xsi:type="dcterms:W3CDTF">2020-11-12T05:24:52Z</dcterms:created>
  <dcterms:modified xsi:type="dcterms:W3CDTF">2020-11-12T14:23:44Z</dcterms:modified>
</cp:coreProperties>
</file>